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8" r:id="rId51"/>
    <p:sldId id="305" r:id="rId52"/>
    <p:sldId id="306" r:id="rId53"/>
    <p:sldId id="307" r:id="rId54"/>
  </p:sldIdLst>
  <p:sldSz cx="18288000" cy="10287000"/>
  <p:notesSz cx="6858000" cy="9144000"/>
  <p:embeddedFontLst>
    <p:embeddedFont>
      <p:font typeface="Century Gothic Paneuropean" panose="020B0502020202020204" pitchFamily="34" charset="0"/>
      <p:regular r:id="rId56"/>
    </p:embeddedFont>
    <p:embeddedFont>
      <p:font typeface="Century Gothic Paneuropean Bold" panose="020B0702020202020204" pitchFamily="34" charset="0"/>
      <p:regular r:id="rId57"/>
      <p:bold r:id="rId58"/>
    </p:embeddedFont>
    <p:embeddedFont>
      <p:font typeface="Helvetica World" pitchFamily="2" charset="0"/>
      <p:regular r:id="rId59"/>
    </p:embeddedFont>
    <p:embeddedFont>
      <p:font typeface="Helvetica World Bold" pitchFamily="2" charset="0"/>
      <p:regular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  <p:embeddedFont>
      <p:font typeface="Open Sans Bold" panose="020B0806030504020204" pitchFamily="34" charset="0"/>
      <p:regular r:id="rId65"/>
      <p:bold r:id="rId66"/>
    </p:embeddedFont>
    <p:embeddedFont>
      <p:font typeface="Open Sans Italics" panose="020B0606030504020204" pitchFamily="34" charset="0"/>
      <p:regular r:id="rId67"/>
      <p:italic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08" autoAdjust="0"/>
  </p:normalViewPr>
  <p:slideViewPr>
    <p:cSldViewPr>
      <p:cViewPr varScale="1">
        <p:scale>
          <a:sx n="78" d="100"/>
          <a:sy n="78" d="100"/>
        </p:scale>
        <p:origin x="6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endParaRPr/>
          </a:p>
          <a:p>
            <a:r>
              <a:rPr lang="en-US"/>
              <a:t>🟣 (1) Contrastive Pre-Training</a:t>
            </a:r>
          </a:p>
          <a:p>
            <a:endParaRPr lang="en-US"/>
          </a:p>
          <a:p>
            <a:r>
              <a:rPr lang="en-US"/>
              <a:t>On the left, we see how CLIP is trained.</a:t>
            </a:r>
          </a:p>
          <a:p>
            <a:endParaRPr lang="en-US"/>
          </a:p>
          <a:p>
            <a:r>
              <a:rPr lang="en-US"/>
              <a:t>It takes a large number of image and text pairs from the internet. For example, an image of a puppy might be paired with the caption “Pepper the Aussie pup.” These go through two separate encoders:</a:t>
            </a:r>
          </a:p>
          <a:p>
            <a:r>
              <a:rPr lang="en-US"/>
              <a:t>	•	An image encoder (like ResNet or ViT)</a:t>
            </a:r>
          </a:p>
          <a:p>
            <a:r>
              <a:rPr lang="en-US"/>
              <a:t>	•	And a text encoder (a Transformer)</a:t>
            </a:r>
          </a:p>
          <a:p>
            <a:endParaRPr lang="en-US"/>
          </a:p>
          <a:p>
            <a:r>
              <a:rPr lang="en-US"/>
              <a:t>Both the image and text are converted into vectors in the same space. Then, CLIP computes a similarity matrix between all image and text pairs in a batch using dot product.</a:t>
            </a:r>
          </a:p>
          <a:p>
            <a:endParaRPr lang="en-US"/>
          </a:p>
          <a:p>
            <a:r>
              <a:rPr lang="en-US"/>
              <a:t> The goal is: make matching pairs (the diagonal) more similar and non-matching ones less similar.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(2) Create Dataset Classifier from Label Text</a:t>
            </a:r>
          </a:p>
          <a:p>
            <a:endParaRPr lang="en-US"/>
          </a:p>
          <a:p>
            <a:r>
              <a:rPr lang="en-US"/>
              <a:t>Now in the middle part, when we want to use CLIP on a classification task, we don’t need to retrain.</a:t>
            </a:r>
          </a:p>
          <a:p>
            <a:endParaRPr lang="en-US"/>
          </a:p>
          <a:p>
            <a:r>
              <a:rPr lang="en-US"/>
              <a:t>Instead, we write out the labels as natural language prompts like:</a:t>
            </a:r>
          </a:p>
          <a:p>
            <a:r>
              <a:rPr lang="en-US"/>
              <a:t>	•	“a photo of a dog”</a:t>
            </a:r>
          </a:p>
          <a:p>
            <a:r>
              <a:rPr lang="en-US"/>
              <a:t>	•	“a photo of a bird”</a:t>
            </a:r>
          </a:p>
          <a:p>
            <a:endParaRPr lang="en-US"/>
          </a:p>
          <a:p>
            <a:r>
              <a:rPr lang="en-US"/>
              <a:t>These prompts go through the text encoder to become reference vectors.</a:t>
            </a:r>
          </a:p>
          <a:p>
            <a:r>
              <a:rPr lang="en-US"/>
              <a:t>This effectively builds a text-based classifier, without any training on the specific dataset.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🟩 (3) </a:t>
            </a:r>
          </a:p>
          <a:p>
            <a:endParaRPr lang="en-US"/>
          </a:p>
          <a:p>
            <a:r>
              <a:rPr lang="en-US"/>
              <a:t>Finally, on the right, for inference:</a:t>
            </a:r>
          </a:p>
          <a:p>
            <a:endParaRPr lang="en-US"/>
          </a:p>
          <a:p>
            <a:r>
              <a:rPr lang="en-US"/>
              <a:t>We pass a new image through the image encoder to get its vector.</a:t>
            </a:r>
          </a:p>
          <a:p>
            <a:r>
              <a:rPr lang="en-US"/>
              <a:t>Then, we compare it to all the label text vectors we created earlier.</a:t>
            </a:r>
          </a:p>
          <a:p>
            <a:r>
              <a:rPr lang="en-US"/>
              <a:t>Whichever text has the highest similarity with the image vector becomes the prediction.</a:t>
            </a:r>
          </a:p>
          <a:p>
            <a:endParaRPr lang="en-US"/>
          </a:p>
          <a:p>
            <a:r>
              <a:rPr lang="en-US"/>
              <a:t>For example, if “a photo of a dog” is the most similar, we classify the image as a dog — without any labeled training data.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Dual-Encoder Structure:</a:t>
            </a:r>
          </a:p>
          <a:p>
            <a:r>
              <a:rPr lang="en-US"/>
              <a:t>CLIP uses two separate neural networks—one for images and one for text.</a:t>
            </a:r>
          </a:p>
          <a:p>
            <a:r>
              <a:rPr lang="en-US"/>
              <a:t>The Image Encoder (typically a Vision Transformer or ResNet) converts an image into a feature vector.</a:t>
            </a:r>
          </a:p>
          <a:p>
            <a:r>
              <a:rPr lang="en-US"/>
              <a:t>The Text Encoder (a Transformer) converts a text prompt into a feature vector.</a:t>
            </a:r>
          </a:p>
          <a:p>
            <a:r>
              <a:rPr lang="en-US"/>
              <a:t>Shared Embedding Space:</a:t>
            </a:r>
          </a:p>
          <a:p>
            <a:r>
              <a:rPr lang="en-US"/>
              <a:t> Both the image and text features are mapped into the same high-dimensional space, so similar meanings are close together.</a:t>
            </a:r>
          </a:p>
          <a:p>
            <a:r>
              <a:rPr lang="en-US"/>
              <a:t>Contrastive Learning Objective:</a:t>
            </a:r>
          </a:p>
          <a:p>
            <a:r>
              <a:rPr lang="en-US"/>
              <a:t> During training, CLIP brings matching image-text pairs closer and pushes non-matching pairs apart in this shared space.</a:t>
            </a:r>
          </a:p>
          <a:p>
            <a:r>
              <a:rPr lang="en-US"/>
              <a:t>Zero-Shot Retrieval:</a:t>
            </a:r>
          </a:p>
          <a:p>
            <a:r>
              <a:rPr lang="en-US"/>
              <a:t> At inference, you can input any text prompt; CLIP finds the images whose features are closest to the prompt’s features.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9554" y="326747"/>
            <a:ext cx="15389249" cy="7054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endParaRPr/>
          </a:p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TEXT MEETS VISION: A DEEP DIVE INTO CLIP PERFORMANCE</a:t>
            </a:r>
          </a:p>
          <a:p>
            <a:pPr algn="ctr">
              <a:lnSpc>
                <a:spcPts val="11200"/>
              </a:lnSpc>
            </a:pPr>
            <a:endParaRPr lang="en-US" sz="8000" b="1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  <a:p>
            <a:pPr algn="ctr">
              <a:lnSpc>
                <a:spcPts val="11200"/>
              </a:lnSpc>
            </a:pPr>
            <a:endParaRPr lang="en-US" sz="8000" b="1">
              <a:solidFill>
                <a:srgbClr val="000000"/>
              </a:solidFill>
              <a:latin typeface="Century Gothic Paneuropean Bold"/>
              <a:ea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82925" y="5626567"/>
            <a:ext cx="852215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DATA586</a:t>
            </a:r>
            <a:r>
              <a:rPr lang="zh-CN" altLang="en-US" sz="30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Group</a:t>
            </a:r>
            <a:r>
              <a:rPr lang="zh-CN" altLang="en-US" sz="30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  <a:r>
              <a:rPr lang="en-US" altLang="zh-CN" sz="300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12</a:t>
            </a:r>
            <a:endParaRPr lang="en-US" sz="300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Mingyue</a:t>
            </a:r>
            <a:r>
              <a:rPr lang="en-US" sz="30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Zhao, </a:t>
            </a:r>
            <a:r>
              <a:rPr lang="en-US" sz="3000" dirty="0" err="1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Yuzhu</a:t>
            </a:r>
            <a:r>
              <a:rPr lang="en-US" sz="3000" dirty="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Han, Skylar Shao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343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DATASETS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18800" y="2333541"/>
            <a:ext cx="15053824" cy="6924759"/>
          </a:xfrm>
          <a:custGeom>
            <a:avLst/>
            <a:gdLst/>
            <a:ahLst/>
            <a:cxnLst/>
            <a:rect l="l" t="t" r="r" b="b"/>
            <a:pathLst>
              <a:path w="15053824" h="6924759">
                <a:moveTo>
                  <a:pt x="0" y="0"/>
                </a:moveTo>
                <a:lnTo>
                  <a:pt x="15053824" y="0"/>
                </a:lnTo>
                <a:lnTo>
                  <a:pt x="15053824" y="6924759"/>
                </a:lnTo>
                <a:lnTo>
                  <a:pt x="0" y="6924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895854" y="1654091"/>
            <a:ext cx="121384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Coco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343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DATASETS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990857" y="2628456"/>
            <a:ext cx="14306287" cy="3057969"/>
          </a:xfrm>
          <a:custGeom>
            <a:avLst/>
            <a:gdLst/>
            <a:ahLst/>
            <a:cxnLst/>
            <a:rect l="l" t="t" r="r" b="b"/>
            <a:pathLst>
              <a:path w="14306287" h="3057969">
                <a:moveTo>
                  <a:pt x="0" y="0"/>
                </a:moveTo>
                <a:lnTo>
                  <a:pt x="14306286" y="0"/>
                </a:lnTo>
                <a:lnTo>
                  <a:pt x="14306286" y="3057969"/>
                </a:lnTo>
                <a:lnTo>
                  <a:pt x="0" y="3057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18800" y="5686425"/>
            <a:ext cx="14306287" cy="3648103"/>
          </a:xfrm>
          <a:custGeom>
            <a:avLst/>
            <a:gdLst/>
            <a:ahLst/>
            <a:cxnLst/>
            <a:rect l="l" t="t" r="r" b="b"/>
            <a:pathLst>
              <a:path w="14306287" h="3648103">
                <a:moveTo>
                  <a:pt x="0" y="0"/>
                </a:moveTo>
                <a:lnTo>
                  <a:pt x="14306287" y="0"/>
                </a:lnTo>
                <a:lnTo>
                  <a:pt x="14306287" y="3648103"/>
                </a:lnTo>
                <a:lnTo>
                  <a:pt x="0" y="3648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990857" y="1890815"/>
            <a:ext cx="446890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ImageNet-mini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56894" y="3323399"/>
            <a:ext cx="9574212" cy="329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9466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IMAGE-TO-TEXT</a:t>
            </a:r>
          </a:p>
          <a:p>
            <a:pPr algn="ctr">
              <a:lnSpc>
                <a:spcPts val="13253"/>
              </a:lnSpc>
            </a:pPr>
            <a:r>
              <a:rPr lang="en-US" sz="9466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CLASSIFICATION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68180" y="2929222"/>
            <a:ext cx="14151641" cy="5802173"/>
          </a:xfrm>
          <a:custGeom>
            <a:avLst/>
            <a:gdLst/>
            <a:ahLst/>
            <a:cxnLst/>
            <a:rect l="l" t="t" r="r" b="b"/>
            <a:pathLst>
              <a:path w="14151641" h="5802173">
                <a:moveTo>
                  <a:pt x="0" y="0"/>
                </a:moveTo>
                <a:lnTo>
                  <a:pt x="14151640" y="0"/>
                </a:lnTo>
                <a:lnTo>
                  <a:pt x="14151640" y="5802173"/>
                </a:lnTo>
                <a:lnTo>
                  <a:pt x="0" y="5802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32124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Experiments- Image-to-text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9057" y="1890815"/>
            <a:ext cx="108738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Hyperparameter tuning: Image Encoder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124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Experiments- Image-to-text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08351" y="3085173"/>
            <a:ext cx="12871297" cy="5856440"/>
          </a:xfrm>
          <a:custGeom>
            <a:avLst/>
            <a:gdLst/>
            <a:ahLst/>
            <a:cxnLst/>
            <a:rect l="l" t="t" r="r" b="b"/>
            <a:pathLst>
              <a:path w="12871297" h="5856440">
                <a:moveTo>
                  <a:pt x="0" y="0"/>
                </a:moveTo>
                <a:lnTo>
                  <a:pt x="12871298" y="0"/>
                </a:lnTo>
                <a:lnTo>
                  <a:pt x="12871298" y="5856440"/>
                </a:lnTo>
                <a:lnTo>
                  <a:pt x="0" y="5856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69057" y="1890815"/>
            <a:ext cx="232624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CIFAR100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124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Experiments- Image-to-text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653604" y="3085173"/>
            <a:ext cx="12980793" cy="5857583"/>
          </a:xfrm>
          <a:custGeom>
            <a:avLst/>
            <a:gdLst/>
            <a:ahLst/>
            <a:cxnLst/>
            <a:rect l="l" t="t" r="r" b="b"/>
            <a:pathLst>
              <a:path w="12980793" h="5857583">
                <a:moveTo>
                  <a:pt x="0" y="0"/>
                </a:moveTo>
                <a:lnTo>
                  <a:pt x="12980792" y="0"/>
                </a:lnTo>
                <a:lnTo>
                  <a:pt x="12980792" y="5857582"/>
                </a:lnTo>
                <a:lnTo>
                  <a:pt x="0" y="5857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69057" y="1890815"/>
            <a:ext cx="380047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ImageNet-mini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124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Experiments- Image-to-text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22358" y="3085173"/>
            <a:ext cx="12843284" cy="5859748"/>
          </a:xfrm>
          <a:custGeom>
            <a:avLst/>
            <a:gdLst/>
            <a:ahLst/>
            <a:cxnLst/>
            <a:rect l="l" t="t" r="r" b="b"/>
            <a:pathLst>
              <a:path w="12843284" h="5859748">
                <a:moveTo>
                  <a:pt x="0" y="0"/>
                </a:moveTo>
                <a:lnTo>
                  <a:pt x="12843284" y="0"/>
                </a:lnTo>
                <a:lnTo>
                  <a:pt x="12843284" y="5859748"/>
                </a:lnTo>
                <a:lnTo>
                  <a:pt x="0" y="5859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69057" y="1890815"/>
            <a:ext cx="233314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FOOD101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124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Experiments- Image-to-text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656933" y="3085173"/>
            <a:ext cx="12974134" cy="5854578"/>
          </a:xfrm>
          <a:custGeom>
            <a:avLst/>
            <a:gdLst/>
            <a:ahLst/>
            <a:cxnLst/>
            <a:rect l="l" t="t" r="r" b="b"/>
            <a:pathLst>
              <a:path w="12974134" h="5854578">
                <a:moveTo>
                  <a:pt x="0" y="0"/>
                </a:moveTo>
                <a:lnTo>
                  <a:pt x="12974134" y="0"/>
                </a:lnTo>
                <a:lnTo>
                  <a:pt x="12974134" y="5854578"/>
                </a:lnTo>
                <a:lnTo>
                  <a:pt x="0" y="585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69057" y="1890815"/>
            <a:ext cx="208788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EuroSAT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124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Experiments- Image-to-text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384125" y="1796375"/>
            <a:ext cx="12079158" cy="8047739"/>
          </a:xfrm>
          <a:custGeom>
            <a:avLst/>
            <a:gdLst/>
            <a:ahLst/>
            <a:cxnLst/>
            <a:rect l="l" t="t" r="r" b="b"/>
            <a:pathLst>
              <a:path w="12079158" h="8047739">
                <a:moveTo>
                  <a:pt x="0" y="0"/>
                </a:moveTo>
                <a:lnTo>
                  <a:pt x="12079158" y="0"/>
                </a:lnTo>
                <a:lnTo>
                  <a:pt x="12079158" y="8047739"/>
                </a:lnTo>
                <a:lnTo>
                  <a:pt x="0" y="8047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69057" y="1116925"/>
            <a:ext cx="30516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Comparison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124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Experiments- Image-to-text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365696" y="1796375"/>
            <a:ext cx="12096965" cy="8059603"/>
          </a:xfrm>
          <a:custGeom>
            <a:avLst/>
            <a:gdLst/>
            <a:ahLst/>
            <a:cxnLst/>
            <a:rect l="l" t="t" r="r" b="b"/>
            <a:pathLst>
              <a:path w="12096965" h="8059603">
                <a:moveTo>
                  <a:pt x="0" y="0"/>
                </a:moveTo>
                <a:lnTo>
                  <a:pt x="12096965" y="0"/>
                </a:lnTo>
                <a:lnTo>
                  <a:pt x="12096965" y="8059603"/>
                </a:lnTo>
                <a:lnTo>
                  <a:pt x="0" y="8059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69057" y="1116925"/>
            <a:ext cx="30516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Comparison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51719" y="571911"/>
            <a:ext cx="8537178" cy="13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91706" y="2499038"/>
            <a:ext cx="12130193" cy="544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932" lvl="1" indent="-392966" algn="l">
              <a:lnSpc>
                <a:spcPts val="7280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Background</a:t>
            </a:r>
          </a:p>
          <a:p>
            <a:pPr marL="785932" lvl="1" indent="-392966" algn="l">
              <a:lnSpc>
                <a:spcPts val="7280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Model Architecture</a:t>
            </a:r>
          </a:p>
          <a:p>
            <a:pPr marL="785932" lvl="1" indent="-392966" algn="l">
              <a:lnSpc>
                <a:spcPts val="7280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Datasets &amp; Justification</a:t>
            </a:r>
          </a:p>
          <a:p>
            <a:pPr marL="785932" lvl="1" indent="-392966" algn="l">
              <a:lnSpc>
                <a:spcPts val="7280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Experiments</a:t>
            </a:r>
          </a:p>
          <a:p>
            <a:pPr marL="785932" lvl="1" indent="-392966" algn="l">
              <a:lnSpc>
                <a:spcPts val="7280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Conclusion</a:t>
            </a:r>
          </a:p>
          <a:p>
            <a:pPr marL="785932" lvl="1" indent="-392966" algn="l">
              <a:lnSpc>
                <a:spcPts val="7280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References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124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Experiments- Image-to-text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75653" y="2405723"/>
            <a:ext cx="32385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findings: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5653" y="3338830"/>
            <a:ext cx="15149885" cy="591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Robust zero-shot performance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The top5 accuracy matches or outperforms linear-probe baselines across multiple tasks without task-specific fine-tuning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Dataset-dependent accuracy: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Perform better on general object datasets but shows reduced performance on specialized or fine-grained domains (e.g., satellite image in EuroSAT)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Pre-training impacts behavior: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Different pre-training data (WIT vs. LAION) affect output accuracy, even under the same natural-language prompts</a:t>
            </a:r>
          </a:p>
          <a:p>
            <a:pPr algn="l">
              <a:lnSpc>
                <a:spcPts val="4200"/>
              </a:lnSpc>
            </a:pPr>
            <a:endParaRPr lang="en-US" sz="33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1911" y="3323399"/>
            <a:ext cx="9184178" cy="329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9466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GET PICTURES FROM PROMPTS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9057" y="1378338"/>
            <a:ext cx="15690243" cy="890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1. Does prompt style (adjective: photo vs. drawing) affect retrieval results?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Example: "a photo of an orange" vs. "a drawing of an orange" .</a:t>
            </a:r>
          </a:p>
          <a:p>
            <a:pPr algn="l">
              <a:lnSpc>
                <a:spcPts val="5096"/>
              </a:lnSpc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2. What is the impact of changing the subject noun?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Example: "apple" vs. "orange".</a:t>
            </a:r>
          </a:p>
          <a:p>
            <a:pPr algn="l">
              <a:lnSpc>
                <a:spcPts val="5096"/>
              </a:lnSpc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3. How do descriptive adjectives refine retrieval?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Example:</a:t>
            </a:r>
          </a:p>
          <a:p>
            <a:pPr marL="1571864" lvl="2" indent="-523955" algn="l">
              <a:lnSpc>
                <a:spcPts val="5096"/>
              </a:lnSpc>
              <a:buFont typeface="Arial"/>
              <a:buChar char="⚬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"a photo of a bird"</a:t>
            </a:r>
          </a:p>
          <a:p>
            <a:pPr marL="1571864" lvl="2" indent="-523955" algn="l">
              <a:lnSpc>
                <a:spcPts val="5096"/>
              </a:lnSpc>
              <a:buFont typeface="Arial"/>
              <a:buChar char="⚬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"a photo of a white bird"</a:t>
            </a:r>
          </a:p>
          <a:p>
            <a:pPr marL="1571864" lvl="2" indent="-523955" algn="l">
              <a:lnSpc>
                <a:spcPts val="5096"/>
              </a:lnSpc>
              <a:buFont typeface="Arial"/>
              <a:buChar char="⚬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"a photo of a flying white bird"</a:t>
            </a:r>
          </a:p>
          <a:p>
            <a:pPr algn="l">
              <a:lnSpc>
                <a:spcPts val="5096"/>
              </a:lnSpc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4. Can CLIP find the original image from its human caption?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Use COCO captions as prompts and see if the correct image is top-1.</a:t>
            </a:r>
          </a:p>
          <a:p>
            <a:pPr algn="l">
              <a:lnSpc>
                <a:spcPts val="5096"/>
              </a:lnSpc>
            </a:pPr>
            <a:endParaRPr lang="en-US" sz="364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69057" y="266700"/>
            <a:ext cx="639054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Research Questions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0484" y="3950205"/>
            <a:ext cx="12167032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1. DOES PROMPT STYLE AFFECT RETRIEVAL RESULTS?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50863" y="2226885"/>
            <a:ext cx="16786274" cy="5833230"/>
          </a:xfrm>
          <a:custGeom>
            <a:avLst/>
            <a:gdLst/>
            <a:ahLst/>
            <a:cxnLst/>
            <a:rect l="l" t="t" r="r" b="b"/>
            <a:pathLst>
              <a:path w="16786274" h="5833230">
                <a:moveTo>
                  <a:pt x="0" y="0"/>
                </a:moveTo>
                <a:lnTo>
                  <a:pt x="16786274" y="0"/>
                </a:lnTo>
                <a:lnTo>
                  <a:pt x="16786274" y="5833230"/>
                </a:lnTo>
                <a:lnTo>
                  <a:pt x="0" y="583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1. a photo of apples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8261" y="8241090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Coco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02099" y="2378777"/>
            <a:ext cx="16883802" cy="5529445"/>
          </a:xfrm>
          <a:custGeom>
            <a:avLst/>
            <a:gdLst/>
            <a:ahLst/>
            <a:cxnLst/>
            <a:rect l="l" t="t" r="r" b="b"/>
            <a:pathLst>
              <a:path w="16883802" h="5529445">
                <a:moveTo>
                  <a:pt x="0" y="0"/>
                </a:moveTo>
                <a:lnTo>
                  <a:pt x="16883802" y="0"/>
                </a:lnTo>
                <a:lnTo>
                  <a:pt x="16883802" y="5529446"/>
                </a:lnTo>
                <a:lnTo>
                  <a:pt x="0" y="552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556326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2. a drawing of apples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8261" y="8241090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Coco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43099" y="2518331"/>
            <a:ext cx="17001802" cy="6163153"/>
          </a:xfrm>
          <a:custGeom>
            <a:avLst/>
            <a:gdLst/>
            <a:ahLst/>
            <a:cxnLst/>
            <a:rect l="l" t="t" r="r" b="b"/>
            <a:pathLst>
              <a:path w="17001802" h="6163153">
                <a:moveTo>
                  <a:pt x="0" y="0"/>
                </a:moveTo>
                <a:lnTo>
                  <a:pt x="17001802" y="0"/>
                </a:lnTo>
                <a:lnTo>
                  <a:pt x="17001802" y="6163153"/>
                </a:lnTo>
                <a:lnTo>
                  <a:pt x="0" y="6163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985333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3. Different prompts on satellite dataset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0484" y="3950205"/>
            <a:ext cx="12167032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2. WHAT IS THE IMPACT OF CHANGING THE SUBJECT NOUN?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41259" y="2229756"/>
            <a:ext cx="17005482" cy="6292028"/>
          </a:xfrm>
          <a:custGeom>
            <a:avLst/>
            <a:gdLst/>
            <a:ahLst/>
            <a:cxnLst/>
            <a:rect l="l" t="t" r="r" b="b"/>
            <a:pathLst>
              <a:path w="17005482" h="6292028">
                <a:moveTo>
                  <a:pt x="0" y="0"/>
                </a:moveTo>
                <a:lnTo>
                  <a:pt x="17005482" y="0"/>
                </a:lnTo>
                <a:lnTo>
                  <a:pt x="17005482" y="6292029"/>
                </a:lnTo>
                <a:lnTo>
                  <a:pt x="0" y="629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1. a photo of oranges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8261" y="8241090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Coco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37390" y="2126806"/>
            <a:ext cx="17362268" cy="6033388"/>
          </a:xfrm>
          <a:custGeom>
            <a:avLst/>
            <a:gdLst/>
            <a:ahLst/>
            <a:cxnLst/>
            <a:rect l="l" t="t" r="r" b="b"/>
            <a:pathLst>
              <a:path w="17362268" h="6033388">
                <a:moveTo>
                  <a:pt x="0" y="0"/>
                </a:moveTo>
                <a:lnTo>
                  <a:pt x="17362267" y="0"/>
                </a:lnTo>
                <a:lnTo>
                  <a:pt x="17362267" y="6033388"/>
                </a:lnTo>
                <a:lnTo>
                  <a:pt x="0" y="6033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2. a photo of apples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8261" y="8241090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Coco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99263" y="876300"/>
            <a:ext cx="8537178" cy="139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9"/>
              </a:lnSpc>
            </a:pPr>
            <a:r>
              <a:rPr lang="en-US" sz="8192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BACKGROUND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69057" y="2459899"/>
            <a:ext cx="15088612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CLIP stands for Contrastive Language–Image Pretraining. It’s a powerful vision-language model developed by OpenAI. It can be instructed in natural language to predict the most relevant text snippet, given an image, without directly optimizing for the task.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95085" y="4531113"/>
            <a:ext cx="5330886" cy="61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Why CLIP?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88933" y="4531113"/>
            <a:ext cx="4890516" cy="61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Project Goal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9057" y="5774366"/>
            <a:ext cx="5225847" cy="247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bridging vision and language without task-specific training.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align images and text in the same embedding space.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888933" y="5095875"/>
            <a:ext cx="7833588" cy="398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endParaRPr/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Explore how well CLIP performs across multiple datasets 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Image-to-Text</a:t>
            </a:r>
          </a:p>
          <a:p>
            <a:pPr marL="993135" lvl="2" indent="-331045" algn="l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Compare zero-shot </a:t>
            </a:r>
            <a:r>
              <a:rPr lang="en-US" sz="22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VS</a:t>
            </a: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linear probe </a:t>
            </a:r>
            <a:r>
              <a:rPr lang="en-US" sz="22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VS</a:t>
            </a: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Openclip</a:t>
            </a:r>
          </a:p>
          <a:p>
            <a:pPr marL="993135" lvl="2" indent="-331045" algn="l">
              <a:lnSpc>
                <a:spcPts val="3219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ResNET50 </a:t>
            </a:r>
            <a:r>
              <a:rPr lang="en-US" sz="22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VS</a:t>
            </a: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VIT32 </a:t>
            </a:r>
            <a:r>
              <a:rPr lang="en-US" sz="22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VS</a:t>
            </a: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VIT16</a:t>
            </a:r>
          </a:p>
          <a:p>
            <a:pPr marL="496567" lvl="1" indent="-248284" algn="l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Text-to-Image</a:t>
            </a:r>
          </a:p>
          <a:p>
            <a:pPr marL="993135" lvl="2" indent="-331045" algn="l">
              <a:lnSpc>
                <a:spcPts val="3219"/>
              </a:lnSpc>
              <a:spcBef>
                <a:spcPct val="0"/>
              </a:spcBef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prompt style change？</a:t>
            </a:r>
          </a:p>
          <a:p>
            <a:pPr marL="993135" lvl="2" indent="-331045" algn="l">
              <a:lnSpc>
                <a:spcPts val="3219"/>
              </a:lnSpc>
              <a:spcBef>
                <a:spcPct val="0"/>
              </a:spcBef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Subject noun change？</a:t>
            </a:r>
          </a:p>
          <a:p>
            <a:pPr marL="993135" lvl="2" indent="-331045" algn="l">
              <a:lnSpc>
                <a:spcPts val="3219"/>
              </a:lnSpc>
              <a:spcBef>
                <a:spcPct val="0"/>
              </a:spcBef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Descriptive adj. change?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7428" y="3505200"/>
            <a:ext cx="10833145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3. HOW DO </a:t>
            </a:r>
          </a:p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DESCRIPTIVE ADJECTIVES REFINE RETRIEVAL?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6918" y="4483605"/>
            <a:ext cx="1317416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BIRDS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63930" y="2295632"/>
            <a:ext cx="16760139" cy="6620255"/>
          </a:xfrm>
          <a:custGeom>
            <a:avLst/>
            <a:gdLst/>
            <a:ahLst/>
            <a:cxnLst/>
            <a:rect l="l" t="t" r="r" b="b"/>
            <a:pathLst>
              <a:path w="16760139" h="6620255">
                <a:moveTo>
                  <a:pt x="0" y="0"/>
                </a:moveTo>
                <a:lnTo>
                  <a:pt x="16760140" y="0"/>
                </a:lnTo>
                <a:lnTo>
                  <a:pt x="16760140" y="6620255"/>
                </a:lnTo>
                <a:lnTo>
                  <a:pt x="0" y="6620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455612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1. a photo of bird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8261" y="8839687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ImageNet-Mini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64998" y="2201007"/>
            <a:ext cx="16958004" cy="6804399"/>
          </a:xfrm>
          <a:custGeom>
            <a:avLst/>
            <a:gdLst/>
            <a:ahLst/>
            <a:cxnLst/>
            <a:rect l="l" t="t" r="r" b="b"/>
            <a:pathLst>
              <a:path w="16958004" h="6804399">
                <a:moveTo>
                  <a:pt x="0" y="0"/>
                </a:moveTo>
                <a:lnTo>
                  <a:pt x="16958004" y="0"/>
                </a:lnTo>
                <a:lnTo>
                  <a:pt x="16958004" y="6804399"/>
                </a:lnTo>
                <a:lnTo>
                  <a:pt x="0" y="6804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592295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2. a photo of white bird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8261" y="8839687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ImageNet-Mini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94305" y="2192212"/>
            <a:ext cx="17099390" cy="6711511"/>
          </a:xfrm>
          <a:custGeom>
            <a:avLst/>
            <a:gdLst/>
            <a:ahLst/>
            <a:cxnLst/>
            <a:rect l="l" t="t" r="r" b="b"/>
            <a:pathLst>
              <a:path w="17099390" h="6711511">
                <a:moveTo>
                  <a:pt x="0" y="0"/>
                </a:moveTo>
                <a:lnTo>
                  <a:pt x="17099390" y="0"/>
                </a:lnTo>
                <a:lnTo>
                  <a:pt x="17099390" y="6711511"/>
                </a:lnTo>
                <a:lnTo>
                  <a:pt x="0" y="6711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725380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3. a photo of flying white bird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8261" y="8839687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ImageNet-Mini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84529" y="2308914"/>
            <a:ext cx="16718943" cy="6436793"/>
          </a:xfrm>
          <a:custGeom>
            <a:avLst/>
            <a:gdLst/>
            <a:ahLst/>
            <a:cxnLst/>
            <a:rect l="l" t="t" r="r" b="b"/>
            <a:pathLst>
              <a:path w="16718943" h="6436793">
                <a:moveTo>
                  <a:pt x="0" y="0"/>
                </a:moveTo>
                <a:lnTo>
                  <a:pt x="16718942" y="0"/>
                </a:lnTo>
                <a:lnTo>
                  <a:pt x="16718942" y="6436792"/>
                </a:lnTo>
                <a:lnTo>
                  <a:pt x="0" y="643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505969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4. bird, white, flying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8261" y="8839687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ImageNet-Mini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6918" y="4483605"/>
            <a:ext cx="1317416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FISH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83208" y="2380852"/>
            <a:ext cx="17121584" cy="6506202"/>
          </a:xfrm>
          <a:custGeom>
            <a:avLst/>
            <a:gdLst/>
            <a:ahLst/>
            <a:cxnLst/>
            <a:rect l="l" t="t" r="r" b="b"/>
            <a:pathLst>
              <a:path w="17121584" h="6506202">
                <a:moveTo>
                  <a:pt x="0" y="0"/>
                </a:moveTo>
                <a:lnTo>
                  <a:pt x="17121584" y="0"/>
                </a:lnTo>
                <a:lnTo>
                  <a:pt x="17121584" y="6506201"/>
                </a:lnTo>
                <a:lnTo>
                  <a:pt x="0" y="65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160666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1. fish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8261" y="8839687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ImageNet-Mini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58521" y="2344883"/>
            <a:ext cx="16770957" cy="6205254"/>
          </a:xfrm>
          <a:custGeom>
            <a:avLst/>
            <a:gdLst/>
            <a:ahLst/>
            <a:cxnLst/>
            <a:rect l="l" t="t" r="r" b="b"/>
            <a:pathLst>
              <a:path w="16770957" h="6205254">
                <a:moveTo>
                  <a:pt x="0" y="0"/>
                </a:moveTo>
                <a:lnTo>
                  <a:pt x="16770958" y="0"/>
                </a:lnTo>
                <a:lnTo>
                  <a:pt x="16770958" y="6205254"/>
                </a:lnTo>
                <a:lnTo>
                  <a:pt x="0" y="620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599489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2. a photo of ocean fish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8261" y="8839687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ImageNet-Mini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87913" y="2416821"/>
            <a:ext cx="17112174" cy="6188933"/>
          </a:xfrm>
          <a:custGeom>
            <a:avLst/>
            <a:gdLst/>
            <a:ahLst/>
            <a:cxnLst/>
            <a:rect l="l" t="t" r="r" b="b"/>
            <a:pathLst>
              <a:path w="17112174" h="6188933">
                <a:moveTo>
                  <a:pt x="0" y="0"/>
                </a:moveTo>
                <a:lnTo>
                  <a:pt x="17112174" y="0"/>
                </a:lnTo>
                <a:lnTo>
                  <a:pt x="17112174" y="6188932"/>
                </a:lnTo>
                <a:lnTo>
                  <a:pt x="0" y="6188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287565"/>
            <a:ext cx="563438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3. a photo of river fish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8261" y="8839687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ImageNet-Mini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2236" y="2264163"/>
            <a:ext cx="15142854" cy="699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CLIP models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(OpenAI CLIP &amp; OpenCLIP) align images and text in the same embedding space.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Unique capability: 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CLIP enables searching for images with arbitrary natural language, without retraining on new categories (no explicit labels required).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Flexible search: 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Prompts can use arbitrary words, descriptions, and styles (e.g., "a drawing of a flying orange cat").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Real-world applications: 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We can use Clip model to find the pictures we need from all the pictures according to natural language prompts.</a:t>
            </a:r>
          </a:p>
          <a:p>
            <a:pPr algn="l">
              <a:lnSpc>
                <a:spcPts val="5096"/>
              </a:lnSpc>
            </a:pPr>
            <a:endParaRPr lang="en-US" sz="364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69057" y="650875"/>
            <a:ext cx="111180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Motivation: Why did we choose this project?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6918" y="3950205"/>
            <a:ext cx="13174164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4. CAN CLIP FIND THE ORIGINAL IMAGE FROM ITS HUMAN CAPTION?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619788" y="1709254"/>
            <a:ext cx="5048425" cy="7549046"/>
          </a:xfrm>
          <a:custGeom>
            <a:avLst/>
            <a:gdLst/>
            <a:ahLst/>
            <a:cxnLst/>
            <a:rect l="l" t="t" r="r" b="b"/>
            <a:pathLst>
              <a:path w="5048425" h="7549046">
                <a:moveTo>
                  <a:pt x="0" y="0"/>
                </a:moveTo>
                <a:lnTo>
                  <a:pt x="5048424" y="0"/>
                </a:lnTo>
                <a:lnTo>
                  <a:pt x="5048424" y="7549046"/>
                </a:lnTo>
                <a:lnTo>
                  <a:pt x="0" y="7549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421997"/>
            <a:ext cx="1479183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1. Three teddy bears, each a different color, snuggling together.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7175" y="1452665"/>
            <a:ext cx="162951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Original: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8261" y="9182100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Coco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14350" y="2234910"/>
            <a:ext cx="17259300" cy="6385941"/>
          </a:xfrm>
          <a:custGeom>
            <a:avLst/>
            <a:gdLst/>
            <a:ahLst/>
            <a:cxnLst/>
            <a:rect l="l" t="t" r="r" b="b"/>
            <a:pathLst>
              <a:path w="17259300" h="6385941">
                <a:moveTo>
                  <a:pt x="0" y="0"/>
                </a:moveTo>
                <a:lnTo>
                  <a:pt x="17259300" y="0"/>
                </a:lnTo>
                <a:lnTo>
                  <a:pt x="17259300" y="6385941"/>
                </a:lnTo>
                <a:lnTo>
                  <a:pt x="0" y="6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93887" y="1452665"/>
            <a:ext cx="1496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9057" y="421997"/>
            <a:ext cx="1479183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1. Three teddy bears, each a different color, snuggling together.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8261" y="8880475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Coco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49649" y="2424215"/>
            <a:ext cx="16988702" cy="6285820"/>
          </a:xfrm>
          <a:custGeom>
            <a:avLst/>
            <a:gdLst/>
            <a:ahLst/>
            <a:cxnLst/>
            <a:rect l="l" t="t" r="r" b="b"/>
            <a:pathLst>
              <a:path w="16988702" h="6285820">
                <a:moveTo>
                  <a:pt x="0" y="0"/>
                </a:moveTo>
                <a:lnTo>
                  <a:pt x="16988702" y="0"/>
                </a:lnTo>
                <a:lnTo>
                  <a:pt x="16988702" y="6285820"/>
                </a:lnTo>
                <a:lnTo>
                  <a:pt x="0" y="6285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1452665"/>
            <a:ext cx="394989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Addition: Teddy bear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9057" y="421997"/>
            <a:ext cx="1479183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1. Three teddy bears, each a different color, snuggling together.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8261" y="8880475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Coco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0484" y="3950205"/>
            <a:ext cx="13174164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HOWEVER, IF YOU HAVE </a:t>
            </a:r>
          </a:p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MANY SIMILAR PICTURES...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325296" y="2030244"/>
            <a:ext cx="9637408" cy="7228056"/>
          </a:xfrm>
          <a:custGeom>
            <a:avLst/>
            <a:gdLst/>
            <a:ahLst/>
            <a:cxnLst/>
            <a:rect l="l" t="t" r="r" b="b"/>
            <a:pathLst>
              <a:path w="9637408" h="7228056">
                <a:moveTo>
                  <a:pt x="0" y="0"/>
                </a:moveTo>
                <a:lnTo>
                  <a:pt x="9637408" y="0"/>
                </a:lnTo>
                <a:lnTo>
                  <a:pt x="9637408" y="7228056"/>
                </a:lnTo>
                <a:lnTo>
                  <a:pt x="0" y="722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421997"/>
            <a:ext cx="10300358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The people are posing for a group photo.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7175" y="1452665"/>
            <a:ext cx="162951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Original: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8261" y="9182100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Coco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93887" y="1452665"/>
            <a:ext cx="1496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Results:</a:t>
            </a:r>
          </a:p>
        </p:txBody>
      </p:sp>
      <p:sp>
        <p:nvSpPr>
          <p:cNvPr id="14" name="Freeform 14"/>
          <p:cNvSpPr/>
          <p:nvPr/>
        </p:nvSpPr>
        <p:spPr>
          <a:xfrm>
            <a:off x="624288" y="2331995"/>
            <a:ext cx="17039424" cy="5623010"/>
          </a:xfrm>
          <a:custGeom>
            <a:avLst/>
            <a:gdLst/>
            <a:ahLst/>
            <a:cxnLst/>
            <a:rect l="l" t="t" r="r" b="b"/>
            <a:pathLst>
              <a:path w="17039424" h="5623010">
                <a:moveTo>
                  <a:pt x="0" y="0"/>
                </a:moveTo>
                <a:lnTo>
                  <a:pt x="17039424" y="0"/>
                </a:lnTo>
                <a:lnTo>
                  <a:pt x="17039424" y="5623010"/>
                </a:lnTo>
                <a:lnTo>
                  <a:pt x="0" y="5623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69057" y="421997"/>
            <a:ext cx="10300358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The people are posing for a group photo.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8261" y="8880475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Coco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586947" y="1967015"/>
            <a:ext cx="9114107" cy="7291285"/>
          </a:xfrm>
          <a:custGeom>
            <a:avLst/>
            <a:gdLst/>
            <a:ahLst/>
            <a:cxnLst/>
            <a:rect l="l" t="t" r="r" b="b"/>
            <a:pathLst>
              <a:path w="9114107" h="7291285">
                <a:moveTo>
                  <a:pt x="0" y="0"/>
                </a:moveTo>
                <a:lnTo>
                  <a:pt x="9114106" y="0"/>
                </a:lnTo>
                <a:lnTo>
                  <a:pt x="9114106" y="7291285"/>
                </a:lnTo>
                <a:lnTo>
                  <a:pt x="0" y="7291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421997"/>
            <a:ext cx="903679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3. A meal is lying on a plate on a table.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7175" y="1452665"/>
            <a:ext cx="162951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Original: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8261" y="9182100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Coco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04276" y="2424215"/>
            <a:ext cx="17079449" cy="6127252"/>
          </a:xfrm>
          <a:custGeom>
            <a:avLst/>
            <a:gdLst/>
            <a:ahLst/>
            <a:cxnLst/>
            <a:rect l="l" t="t" r="r" b="b"/>
            <a:pathLst>
              <a:path w="17079449" h="6127252">
                <a:moveTo>
                  <a:pt x="0" y="0"/>
                </a:moveTo>
                <a:lnTo>
                  <a:pt x="17079448" y="0"/>
                </a:lnTo>
                <a:lnTo>
                  <a:pt x="17079448" y="6127252"/>
                </a:lnTo>
                <a:lnTo>
                  <a:pt x="0" y="6127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69057" y="421997"/>
            <a:ext cx="903679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3. A meal is lying on a plate on a table.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887" y="1452665"/>
            <a:ext cx="1496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8261" y="8880475"/>
            <a:ext cx="531147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919798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Coco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9057" y="3640026"/>
            <a:ext cx="15149885" cy="408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40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Prompt engineering is powerful: </a:t>
            </a: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Small changes in prompt wording can dramatically affect results.</a:t>
            </a:r>
          </a:p>
          <a:p>
            <a:pPr marL="777240" lvl="1" indent="-388620" algn="l">
              <a:lnSpc>
                <a:spcPts val="540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differences:</a:t>
            </a: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OpenCLIP and OpenAI CLIP sometimes favor different image styles or concepts.</a:t>
            </a:r>
          </a:p>
          <a:p>
            <a:pPr marL="777240" lvl="1" indent="-388620" algn="l">
              <a:lnSpc>
                <a:spcPts val="540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Practical:</a:t>
            </a: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Good prompts yield high accuracy in image search without any fine-tuning.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75653" y="2405723"/>
            <a:ext cx="32385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findings: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9057" y="1625988"/>
            <a:ext cx="15142854" cy="763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Architecture:</a:t>
            </a: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</a:p>
          <a:p>
            <a:pPr marL="1571864" lvl="2" indent="-523955" algn="l">
              <a:lnSpc>
                <a:spcPts val="5096"/>
              </a:lnSpc>
              <a:buFont typeface="Arial"/>
              <a:buChar char="⚬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Two encoders: Image Encoder (ViT/ResNet), Text Encoder (Transformer).</a:t>
            </a:r>
          </a:p>
          <a:p>
            <a:pPr marL="1571864" lvl="2" indent="-523955" algn="l">
              <a:lnSpc>
                <a:spcPts val="5096"/>
              </a:lnSpc>
              <a:buFont typeface="Arial"/>
              <a:buChar char="⚬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Both map inputs to a shared embedding space.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Training:</a:t>
            </a:r>
          </a:p>
          <a:p>
            <a:pPr marL="1571864" lvl="2" indent="-523955" algn="l">
              <a:lnSpc>
                <a:spcPts val="5096"/>
              </a:lnSpc>
              <a:buFont typeface="Arial"/>
              <a:buChar char="⚬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Trained on millions of (image, text) pairs.</a:t>
            </a:r>
          </a:p>
          <a:p>
            <a:pPr marL="1571864" lvl="2" indent="-523955" algn="l">
              <a:lnSpc>
                <a:spcPts val="5096"/>
              </a:lnSpc>
              <a:buFont typeface="Arial"/>
              <a:buChar char="⚬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Optimized so that matched pairs have high similarity, unmatched pairs are far apart.</a:t>
            </a:r>
          </a:p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Retrieval principle:</a:t>
            </a:r>
          </a:p>
          <a:p>
            <a:pPr marL="1571864" lvl="2" indent="-523955" algn="l">
              <a:lnSpc>
                <a:spcPts val="5096"/>
              </a:lnSpc>
              <a:buFont typeface="Arial"/>
              <a:buChar char="⚬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Given a prompt, encode it as a text vector.</a:t>
            </a:r>
          </a:p>
          <a:p>
            <a:pPr marL="1571864" lvl="2" indent="-523955" algn="l">
              <a:lnSpc>
                <a:spcPts val="5096"/>
              </a:lnSpc>
              <a:buFont typeface="Arial"/>
              <a:buChar char="⚬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Find images with the most similar vectors (cosine similarity).</a:t>
            </a:r>
          </a:p>
          <a:p>
            <a:pPr algn="l">
              <a:lnSpc>
                <a:spcPts val="5096"/>
              </a:lnSpc>
            </a:pPr>
            <a:endParaRPr lang="en-US" sz="364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69057" y="349250"/>
            <a:ext cx="747126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How Do CLIP Models Work?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B7A24-DAFB-8EDA-C65D-FDA4D1BEC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8D86876-0044-A332-DA2B-D6B6733F25FC}"/>
              </a:ext>
            </a:extLst>
          </p:cNvPr>
          <p:cNvSpPr txBox="1"/>
          <p:nvPr/>
        </p:nvSpPr>
        <p:spPr>
          <a:xfrm>
            <a:off x="1569057" y="3359794"/>
            <a:ext cx="15149885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CLIP models transfer well across tasks with minimal training.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Zero-shot is effective, but </a:t>
            </a:r>
            <a:r>
              <a:rPr lang="en-CA" sz="3600" b="1" dirty="0"/>
              <a:t>linear probe offers significant gains</a:t>
            </a:r>
            <a:r>
              <a:rPr lang="en-CA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Prompt design &amp; model size are key to performance.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D31D2B5-3FA3-DDEC-30FA-488369D86527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45FA44F-702E-F18C-4B63-273710F4C4AB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1EE8297-0062-5C18-BF01-A96CD1FD536A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1973246-0F4E-3EBA-C93A-27B72D1134D3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037755-0B81-E002-3BF0-4A9C89414708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0C87469-16E8-FBD7-7F74-02CEF0A1895B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BFDA455E-F98F-932A-958A-07FBAB8CEA04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369561F-DD49-CE6F-22DB-09C3F34CCF8F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6A9312A-5659-01DE-905C-599DCD14D6BC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C0BE841-5B4C-D92C-D68E-DCA969E2338F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E510CFB-4A17-0123-9FAA-C83B4B161168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B2D41CB5-6EC5-C625-E0AF-0A6882810FAE}"/>
              </a:ext>
            </a:extLst>
          </p:cNvPr>
          <p:cNvSpPr txBox="1"/>
          <p:nvPr/>
        </p:nvSpPr>
        <p:spPr>
          <a:xfrm>
            <a:off x="1475653" y="2125491"/>
            <a:ext cx="32385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Summary: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C5822CA4-CC3F-1440-0ECD-CE0C2AC628F3}"/>
              </a:ext>
            </a:extLst>
          </p:cNvPr>
          <p:cNvSpPr txBox="1"/>
          <p:nvPr/>
        </p:nvSpPr>
        <p:spPr>
          <a:xfrm>
            <a:off x="1475653" y="5370750"/>
            <a:ext cx="5915748" cy="671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</a:t>
            </a:r>
            <a:r>
              <a:rPr lang="zh-CN" alt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altLang="zh-CN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Improvements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82BF957E-5B8E-2A79-E18D-804069B74049}"/>
              </a:ext>
            </a:extLst>
          </p:cNvPr>
          <p:cNvSpPr txBox="1"/>
          <p:nvPr/>
        </p:nvSpPr>
        <p:spPr>
          <a:xfrm>
            <a:off x="1571730" y="6508909"/>
            <a:ext cx="15149885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Current datasets are </a:t>
            </a:r>
            <a:r>
              <a:rPr lang="en-CA" sz="3600" b="1" dirty="0"/>
              <a:t>not large or diverse enough</a:t>
            </a:r>
            <a:r>
              <a:rPr lang="en-CA" sz="3600" dirty="0"/>
              <a:t> to fully test generalization.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b="1" dirty="0"/>
              <a:t>No numerical metrics</a:t>
            </a:r>
            <a:r>
              <a:rPr lang="en-CA" sz="3600" dirty="0"/>
              <a:t> were used for retrieval tasks; evaluation was </a:t>
            </a:r>
            <a:r>
              <a:rPr lang="en-CA" sz="3600" b="1" dirty="0"/>
              <a:t>manual</a:t>
            </a:r>
            <a:r>
              <a:rPr lang="en-CA" sz="36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Explore </a:t>
            </a:r>
            <a:r>
              <a:rPr lang="en-CA" sz="3600" b="1" dirty="0"/>
              <a:t>few-shot tuning</a:t>
            </a:r>
            <a:r>
              <a:rPr lang="en-CA" sz="3600" dirty="0"/>
              <a:t> strategies for better adaptation.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Investigate </a:t>
            </a:r>
            <a:r>
              <a:rPr lang="en-CA" sz="3600" b="1" dirty="0"/>
              <a:t>automatic prompt optimization</a:t>
            </a:r>
            <a:r>
              <a:rPr lang="en-CA" sz="3600" dirty="0"/>
              <a:t> techniques.</a:t>
            </a:r>
          </a:p>
        </p:txBody>
      </p:sp>
    </p:spTree>
    <p:extLst>
      <p:ext uri="{BB962C8B-B14F-4D97-AF65-F5344CB8AC3E}">
        <p14:creationId xmlns:p14="http://schemas.microsoft.com/office/powerpoint/2010/main" val="3780415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1911" y="4252037"/>
            <a:ext cx="9184178" cy="161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9466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REFERENCE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69057" y="1632585"/>
            <a:ext cx="15149885" cy="695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8" lvl="1" indent="-356234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CLIP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Radford, A., Kim, J. W., Hallacy, C., Ramesh, A., Goh, G., Agarwal, S., Sastry, G., Askell, A., Mishkin, P., Clark, J., Krueger, G., &amp; Sutskever, I. (2021). </a:t>
            </a:r>
            <a:r>
              <a:rPr lang="en-US" sz="3299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Learning transferable visual models from natural language supervision. In Proceedings of the International Conference on Machine Learning (ICML)</a:t>
            </a:r>
            <a:r>
              <a:rPr lang="en-US" sz="3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https://github.com/openai/CLIP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712468" lvl="1" indent="-356234" algn="l">
              <a:lnSpc>
                <a:spcPts val="4619"/>
              </a:lnSpc>
              <a:buFont typeface="Arial"/>
              <a:buChar char="•"/>
            </a:pPr>
            <a:r>
              <a:rPr lang="en-US" sz="32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OpenCLIP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Ilharco, G., Wortsman, M., Wightman, R., Gordon, C., Carlini, N., Taori, R., Dave, A.,  Shankar, V., Namkoong, H., Miller, J., Hajishirzi, H., Farhadi, A., &amp; Schmidt, L. (2021).. </a:t>
            </a:r>
            <a:r>
              <a:rPr lang="en-US" sz="3299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OpenCLIP</a:t>
            </a:r>
            <a:r>
              <a:rPr lang="en-US" sz="3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(Version 0.1) [Computer software]. Zenodo.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https://github.com/mlfoundations/open_clip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0481" y="4013348"/>
            <a:ext cx="12387037" cy="203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11886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343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MODEL ARCHITECTURE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057196" y="2556403"/>
            <a:ext cx="14276563" cy="5032488"/>
          </a:xfrm>
          <a:custGeom>
            <a:avLst/>
            <a:gdLst/>
            <a:ahLst/>
            <a:cxnLst/>
            <a:rect l="l" t="t" r="r" b="b"/>
            <a:pathLst>
              <a:path w="14276563" h="5032488">
                <a:moveTo>
                  <a:pt x="0" y="0"/>
                </a:moveTo>
                <a:lnTo>
                  <a:pt x="14276563" y="0"/>
                </a:lnTo>
                <a:lnTo>
                  <a:pt x="14276563" y="5032488"/>
                </a:lnTo>
                <a:lnTo>
                  <a:pt x="0" y="5032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809195" y="1302240"/>
            <a:ext cx="6669610" cy="66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364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“A Vision + Language Model”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84861" y="9220200"/>
            <a:ext cx="431827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https://github.com/openai/CLIP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2092" y="1028700"/>
            <a:ext cx="13603815" cy="9063542"/>
          </a:xfrm>
          <a:custGeom>
            <a:avLst/>
            <a:gdLst/>
            <a:ahLst/>
            <a:cxnLst/>
            <a:rect l="l" t="t" r="r" b="b"/>
            <a:pathLst>
              <a:path w="13603815" h="9063542">
                <a:moveTo>
                  <a:pt x="0" y="0"/>
                </a:moveTo>
                <a:lnTo>
                  <a:pt x="13603816" y="0"/>
                </a:lnTo>
                <a:lnTo>
                  <a:pt x="13603816" y="9063542"/>
                </a:lnTo>
                <a:lnTo>
                  <a:pt x="0" y="9063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562249" y="611729"/>
            <a:ext cx="11163501" cy="1784391"/>
          </a:xfrm>
          <a:custGeom>
            <a:avLst/>
            <a:gdLst/>
            <a:ahLst/>
            <a:cxnLst/>
            <a:rect l="l" t="t" r="r" b="b"/>
            <a:pathLst>
              <a:path w="11163501" h="1784391">
                <a:moveTo>
                  <a:pt x="0" y="0"/>
                </a:moveTo>
                <a:lnTo>
                  <a:pt x="11163502" y="0"/>
                </a:lnTo>
                <a:lnTo>
                  <a:pt x="11163502" y="1784391"/>
                </a:lnTo>
                <a:lnTo>
                  <a:pt x="0" y="1784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343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MODEL ARCHITECTURE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24029" y="2501359"/>
            <a:ext cx="15371654" cy="5053431"/>
          </a:xfrm>
          <a:custGeom>
            <a:avLst/>
            <a:gdLst/>
            <a:ahLst/>
            <a:cxnLst/>
            <a:rect l="l" t="t" r="r" b="b"/>
            <a:pathLst>
              <a:path w="15371654" h="5053431">
                <a:moveTo>
                  <a:pt x="0" y="0"/>
                </a:moveTo>
                <a:lnTo>
                  <a:pt x="15371654" y="0"/>
                </a:lnTo>
                <a:lnTo>
                  <a:pt x="15371654" y="5053431"/>
                </a:lnTo>
                <a:lnTo>
                  <a:pt x="0" y="5053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69057" y="1462174"/>
            <a:ext cx="13187080" cy="125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932" lvl="1" indent="-392966" algn="l">
              <a:lnSpc>
                <a:spcPts val="5096"/>
              </a:lnSpc>
              <a:buFont typeface="Arial"/>
              <a:buChar char="•"/>
            </a:pPr>
            <a:r>
              <a:rPr lang="en-US" sz="3640">
                <a:solidFill>
                  <a:srgbClr val="000000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CLIP Zero-Shot, CLIP + Linear Probe, and OpenCLIP</a:t>
            </a:r>
          </a:p>
          <a:p>
            <a:pPr algn="l">
              <a:lnSpc>
                <a:spcPts val="5096"/>
              </a:lnSpc>
            </a:pPr>
            <a:endParaRPr lang="en-US" sz="364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343" y="0"/>
            <a:ext cx="114107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DATASETS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290707" y="2099389"/>
            <a:ext cx="10552565" cy="5979818"/>
          </a:xfrm>
          <a:custGeom>
            <a:avLst/>
            <a:gdLst/>
            <a:ahLst/>
            <a:cxnLst/>
            <a:rect l="l" t="t" r="r" b="b"/>
            <a:pathLst>
              <a:path w="10552565" h="5979818">
                <a:moveTo>
                  <a:pt x="0" y="0"/>
                </a:moveTo>
                <a:lnTo>
                  <a:pt x="10552565" y="0"/>
                </a:lnTo>
                <a:lnTo>
                  <a:pt x="10552565" y="5979817"/>
                </a:lnTo>
                <a:lnTo>
                  <a:pt x="0" y="5979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91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1575</Words>
  <Application>Microsoft Macintosh PowerPoint</Application>
  <PresentationFormat>Custom</PresentationFormat>
  <Paragraphs>211</Paragraphs>
  <Slides>53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Century Gothic Paneuropean</vt:lpstr>
      <vt:lpstr>Calibri</vt:lpstr>
      <vt:lpstr>Helvetica World</vt:lpstr>
      <vt:lpstr>Open Sans Bold</vt:lpstr>
      <vt:lpstr>Helvetica World Bold</vt:lpstr>
      <vt:lpstr>Open Sans Italics</vt:lpstr>
      <vt:lpstr>Century Gothic Paneuropean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DATA586 CLIP&amp;OpenCLIP presentation</dc:title>
  <cp:lastModifiedBy>zmy0517@student.ubc.ca</cp:lastModifiedBy>
  <cp:revision>4</cp:revision>
  <dcterms:created xsi:type="dcterms:W3CDTF">2006-08-16T00:00:00Z</dcterms:created>
  <dcterms:modified xsi:type="dcterms:W3CDTF">2025-04-24T05:45:40Z</dcterms:modified>
  <dc:identifier>DAGlYKJBh2A</dc:identifier>
</cp:coreProperties>
</file>